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5250"/>
    <a:srgbClr val="2E89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p:restoredTop sz="94664"/>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6AADB7-4636-4CBC-B86D-61DB22E20BED}"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57EE4785-EC80-4D3F-8516-BED9E3588552}">
      <dgm:prSet phldrT="[Texte]"/>
      <dgm:spPr/>
      <dgm:t>
        <a:bodyPr/>
        <a:lstStyle/>
        <a:p>
          <a:r>
            <a:rPr lang="fr-FR" b="1" dirty="0" smtClean="0">
              <a:latin typeface="Corbel" panose="020B0503020204020204" pitchFamily="34" charset="0"/>
            </a:rPr>
            <a:t>Dimensions managériales</a:t>
          </a:r>
          <a:endParaRPr lang="fr-FR" b="1" dirty="0">
            <a:latin typeface="Corbel" panose="020B0503020204020204" pitchFamily="34" charset="0"/>
          </a:endParaRPr>
        </a:p>
      </dgm:t>
    </dgm:pt>
    <dgm:pt modelId="{F235B8A4-D16C-4F12-B353-437FAD09133D}" type="parTrans" cxnId="{C497FDDF-DEE2-479E-AA74-0147F22230C3}">
      <dgm:prSet/>
      <dgm:spPr/>
      <dgm:t>
        <a:bodyPr/>
        <a:lstStyle/>
        <a:p>
          <a:endParaRPr lang="fr-FR"/>
        </a:p>
      </dgm:t>
    </dgm:pt>
    <dgm:pt modelId="{732451DB-468E-4646-AED1-729C9BF4F7B3}" type="sibTrans" cxnId="{C497FDDF-DEE2-479E-AA74-0147F22230C3}">
      <dgm:prSet/>
      <dgm:spPr/>
      <dgm:t>
        <a:bodyPr/>
        <a:lstStyle/>
        <a:p>
          <a:endParaRPr lang="fr-FR"/>
        </a:p>
      </dgm:t>
    </dgm:pt>
    <dgm:pt modelId="{4661FFDF-3C44-4E50-AECE-590B2B3FECAC}">
      <dgm:prSet phldrT="[Texte]"/>
      <dgm:spPr/>
      <dgm:t>
        <a:bodyPr/>
        <a:lstStyle/>
        <a:p>
          <a:r>
            <a:rPr lang="fr-FR" b="1" i="1" u="none" dirty="0" smtClean="0">
              <a:solidFill>
                <a:schemeClr val="bg1"/>
              </a:solidFill>
              <a:latin typeface="Corbel" panose="020B0503020204020204" pitchFamily="34" charset="0"/>
            </a:rPr>
            <a:t>5 octobre </a:t>
          </a:r>
        </a:p>
        <a:p>
          <a:r>
            <a:rPr lang="fr-FR" b="1" dirty="0" smtClean="0">
              <a:latin typeface="Corbel" panose="020B0503020204020204" pitchFamily="34" charset="0"/>
            </a:rPr>
            <a:t>Conduire un projet en équipe</a:t>
          </a:r>
        </a:p>
        <a:p>
          <a:r>
            <a:rPr lang="fr-FR" dirty="0" smtClean="0">
              <a:latin typeface="Corbel" panose="020B0503020204020204" pitchFamily="34" charset="0"/>
            </a:rPr>
            <a:t>1ère partie</a:t>
          </a:r>
          <a:endParaRPr lang="fr-FR" dirty="0">
            <a:latin typeface="Corbel" panose="020B0503020204020204" pitchFamily="34" charset="0"/>
          </a:endParaRPr>
        </a:p>
      </dgm:t>
    </dgm:pt>
    <dgm:pt modelId="{A4CB0969-CD80-49BA-9B66-E9189E5C3760}" type="parTrans" cxnId="{0ABDF2C5-81A5-48B3-94C9-EE118950707B}">
      <dgm:prSet/>
      <dgm:spPr/>
      <dgm:t>
        <a:bodyPr/>
        <a:lstStyle/>
        <a:p>
          <a:endParaRPr lang="fr-FR"/>
        </a:p>
      </dgm:t>
    </dgm:pt>
    <dgm:pt modelId="{D4910153-3D38-4AC6-948B-94321FE08BCA}" type="sibTrans" cxnId="{0ABDF2C5-81A5-48B3-94C9-EE118950707B}">
      <dgm:prSet/>
      <dgm:spPr/>
      <dgm:t>
        <a:bodyPr/>
        <a:lstStyle/>
        <a:p>
          <a:endParaRPr lang="fr-FR"/>
        </a:p>
      </dgm:t>
    </dgm:pt>
    <dgm:pt modelId="{5045A832-399E-42DA-A53A-CABB5433838F}">
      <dgm:prSet phldrT="[Texte]"/>
      <dgm:spPr/>
      <dgm:t>
        <a:bodyPr/>
        <a:lstStyle/>
        <a:p>
          <a:r>
            <a:rPr lang="fr-FR" b="1" i="1" u="none" dirty="0" smtClean="0">
              <a:solidFill>
                <a:schemeClr val="bg1"/>
              </a:solidFill>
              <a:latin typeface="Corbel" panose="020B0503020204020204" pitchFamily="34" charset="0"/>
            </a:rPr>
            <a:t>9 novembre</a:t>
          </a:r>
        </a:p>
        <a:p>
          <a:r>
            <a:rPr lang="fr-FR" b="1" dirty="0" smtClean="0">
              <a:latin typeface="Corbel" panose="020B0503020204020204" pitchFamily="34" charset="0"/>
            </a:rPr>
            <a:t>Conduire un projet en équipe </a:t>
          </a:r>
        </a:p>
        <a:p>
          <a:r>
            <a:rPr lang="fr-FR" dirty="0" smtClean="0">
              <a:latin typeface="Corbel" panose="020B0503020204020204" pitchFamily="34" charset="0"/>
            </a:rPr>
            <a:t>2nde partie</a:t>
          </a:r>
        </a:p>
      </dgm:t>
    </dgm:pt>
    <dgm:pt modelId="{2B4FE558-D001-4D20-AD19-EB22BFC6EAD7}" type="parTrans" cxnId="{D74F3533-6280-483F-A685-567CCFAE46FC}">
      <dgm:prSet/>
      <dgm:spPr/>
      <dgm:t>
        <a:bodyPr/>
        <a:lstStyle/>
        <a:p>
          <a:endParaRPr lang="fr-FR"/>
        </a:p>
      </dgm:t>
    </dgm:pt>
    <dgm:pt modelId="{23DA2777-4AD8-499E-AFF7-408D7D228ECA}" type="sibTrans" cxnId="{D74F3533-6280-483F-A685-567CCFAE46FC}">
      <dgm:prSet/>
      <dgm:spPr/>
      <dgm:t>
        <a:bodyPr/>
        <a:lstStyle/>
        <a:p>
          <a:endParaRPr lang="fr-FR"/>
        </a:p>
      </dgm:t>
    </dgm:pt>
    <dgm:pt modelId="{96B05BF8-F094-4C31-8E37-979DEBF25298}">
      <dgm:prSet phldrT="[Texte]"/>
      <dgm:spPr/>
      <dgm:t>
        <a:bodyPr/>
        <a:lstStyle/>
        <a:p>
          <a:r>
            <a:rPr lang="fr-FR" b="1" i="1" u="none" dirty="0" smtClean="0">
              <a:solidFill>
                <a:schemeClr val="bg1"/>
              </a:solidFill>
              <a:latin typeface="Corbel" panose="020B0503020204020204" pitchFamily="34" charset="0"/>
            </a:rPr>
            <a:t>29 novembre</a:t>
          </a:r>
        </a:p>
        <a:p>
          <a:r>
            <a:rPr lang="fr-FR" b="1" dirty="0" smtClean="0">
              <a:latin typeface="Corbel" panose="020B0503020204020204" pitchFamily="34" charset="0"/>
            </a:rPr>
            <a:t>Déployer les outils du travail en équipe</a:t>
          </a:r>
          <a:endParaRPr lang="fr-FR" b="1" dirty="0">
            <a:latin typeface="Corbel" panose="020B0503020204020204" pitchFamily="34" charset="0"/>
          </a:endParaRPr>
        </a:p>
      </dgm:t>
    </dgm:pt>
    <dgm:pt modelId="{E70187A0-4426-4732-9214-7729CF4BD346}" type="parTrans" cxnId="{F73C87AC-44C3-45E6-8099-0BFFAF3DE80B}">
      <dgm:prSet/>
      <dgm:spPr/>
      <dgm:t>
        <a:bodyPr/>
        <a:lstStyle/>
        <a:p>
          <a:endParaRPr lang="fr-FR"/>
        </a:p>
      </dgm:t>
    </dgm:pt>
    <dgm:pt modelId="{DE78A675-D609-4110-B864-FCA4ED4CB11A}" type="sibTrans" cxnId="{F73C87AC-44C3-45E6-8099-0BFFAF3DE80B}">
      <dgm:prSet/>
      <dgm:spPr/>
      <dgm:t>
        <a:bodyPr/>
        <a:lstStyle/>
        <a:p>
          <a:endParaRPr lang="fr-FR"/>
        </a:p>
      </dgm:t>
    </dgm:pt>
    <dgm:pt modelId="{D19CBD20-1F79-48B5-8F65-3F1A0DEE0735}">
      <dgm:prSet phldrT="[Texte]"/>
      <dgm:spPr/>
      <dgm:t>
        <a:bodyPr/>
        <a:lstStyle/>
        <a:p>
          <a:r>
            <a:rPr lang="fr-FR" b="1" i="1" u="none" dirty="0" smtClean="0">
              <a:solidFill>
                <a:schemeClr val="bg1"/>
              </a:solidFill>
              <a:latin typeface="Corbel" panose="020B0503020204020204" pitchFamily="34" charset="0"/>
            </a:rPr>
            <a:t>13 décembre</a:t>
          </a:r>
        </a:p>
        <a:p>
          <a:r>
            <a:rPr lang="fr-FR" b="1" dirty="0" smtClean="0">
              <a:latin typeface="Corbel" panose="020B0503020204020204" pitchFamily="34" charset="0"/>
            </a:rPr>
            <a:t>La culture de sécurité </a:t>
          </a:r>
        </a:p>
        <a:p>
          <a:r>
            <a:rPr lang="fr-FR" b="1" dirty="0" smtClean="0">
              <a:latin typeface="Corbel" panose="020B0503020204020204" pitchFamily="34" charset="0"/>
            </a:rPr>
            <a:t>Les rencontres de sécurité</a:t>
          </a:r>
          <a:endParaRPr lang="fr-FR" b="1" dirty="0">
            <a:latin typeface="Corbel" panose="020B0503020204020204" pitchFamily="34" charset="0"/>
          </a:endParaRPr>
        </a:p>
      </dgm:t>
    </dgm:pt>
    <dgm:pt modelId="{F31EBB8B-884E-46F0-9999-4E18A460F336}" type="parTrans" cxnId="{229EFADE-2098-4C21-9C38-326661DB8769}">
      <dgm:prSet/>
      <dgm:spPr/>
      <dgm:t>
        <a:bodyPr/>
        <a:lstStyle/>
        <a:p>
          <a:endParaRPr lang="fr-FR"/>
        </a:p>
      </dgm:t>
    </dgm:pt>
    <dgm:pt modelId="{F3A244DF-B32A-4197-BD1A-AE12667EEB51}" type="sibTrans" cxnId="{229EFADE-2098-4C21-9C38-326661DB8769}">
      <dgm:prSet/>
      <dgm:spPr/>
      <dgm:t>
        <a:bodyPr/>
        <a:lstStyle/>
        <a:p>
          <a:endParaRPr lang="fr-FR"/>
        </a:p>
      </dgm:t>
    </dgm:pt>
    <dgm:pt modelId="{4C3275EF-0B87-4614-8806-7EEA002F898D}" type="pres">
      <dgm:prSet presAssocID="{226AADB7-4636-4CBC-B86D-61DB22E20BED}" presName="Name0" presStyleCnt="0">
        <dgm:presLayoutVars>
          <dgm:chMax val="1"/>
          <dgm:dir/>
          <dgm:animLvl val="ctr"/>
          <dgm:resizeHandles val="exact"/>
        </dgm:presLayoutVars>
      </dgm:prSet>
      <dgm:spPr/>
      <dgm:t>
        <a:bodyPr/>
        <a:lstStyle/>
        <a:p>
          <a:endParaRPr lang="fr-FR"/>
        </a:p>
      </dgm:t>
    </dgm:pt>
    <dgm:pt modelId="{570EFE33-ED86-4BFE-AFA4-8C095A305A09}" type="pres">
      <dgm:prSet presAssocID="{57EE4785-EC80-4D3F-8516-BED9E3588552}" presName="centerShape" presStyleLbl="node0" presStyleIdx="0" presStyleCnt="1"/>
      <dgm:spPr/>
      <dgm:t>
        <a:bodyPr/>
        <a:lstStyle/>
        <a:p>
          <a:endParaRPr lang="fr-FR"/>
        </a:p>
      </dgm:t>
    </dgm:pt>
    <dgm:pt modelId="{4E1FF284-6E23-497D-A699-0180A30C359D}" type="pres">
      <dgm:prSet presAssocID="{4661FFDF-3C44-4E50-AECE-590B2B3FECAC}" presName="node" presStyleLbl="node1" presStyleIdx="0" presStyleCnt="4">
        <dgm:presLayoutVars>
          <dgm:bulletEnabled val="1"/>
        </dgm:presLayoutVars>
      </dgm:prSet>
      <dgm:spPr/>
      <dgm:t>
        <a:bodyPr/>
        <a:lstStyle/>
        <a:p>
          <a:endParaRPr lang="fr-FR"/>
        </a:p>
      </dgm:t>
    </dgm:pt>
    <dgm:pt modelId="{CA7449C5-20AF-409D-9268-6B35515B10F5}" type="pres">
      <dgm:prSet presAssocID="{4661FFDF-3C44-4E50-AECE-590B2B3FECAC}" presName="dummy" presStyleCnt="0"/>
      <dgm:spPr/>
    </dgm:pt>
    <dgm:pt modelId="{14705C27-78EA-4930-AFAF-CC4AA8D6E1E9}" type="pres">
      <dgm:prSet presAssocID="{D4910153-3D38-4AC6-948B-94321FE08BCA}" presName="sibTrans" presStyleLbl="sibTrans2D1" presStyleIdx="0" presStyleCnt="4"/>
      <dgm:spPr/>
      <dgm:t>
        <a:bodyPr/>
        <a:lstStyle/>
        <a:p>
          <a:endParaRPr lang="fr-FR"/>
        </a:p>
      </dgm:t>
    </dgm:pt>
    <dgm:pt modelId="{572C3E32-2AD3-4AC9-A023-41052510C234}" type="pres">
      <dgm:prSet presAssocID="{5045A832-399E-42DA-A53A-CABB5433838F}" presName="node" presStyleLbl="node1" presStyleIdx="1" presStyleCnt="4">
        <dgm:presLayoutVars>
          <dgm:bulletEnabled val="1"/>
        </dgm:presLayoutVars>
      </dgm:prSet>
      <dgm:spPr/>
      <dgm:t>
        <a:bodyPr/>
        <a:lstStyle/>
        <a:p>
          <a:endParaRPr lang="fr-FR"/>
        </a:p>
      </dgm:t>
    </dgm:pt>
    <dgm:pt modelId="{159CD8F4-46D6-4E36-A755-AADEB93776B4}" type="pres">
      <dgm:prSet presAssocID="{5045A832-399E-42DA-A53A-CABB5433838F}" presName="dummy" presStyleCnt="0"/>
      <dgm:spPr/>
    </dgm:pt>
    <dgm:pt modelId="{CF2F6888-548B-46ED-8586-2EB1DCD96D1D}" type="pres">
      <dgm:prSet presAssocID="{23DA2777-4AD8-499E-AFF7-408D7D228ECA}" presName="sibTrans" presStyleLbl="sibTrans2D1" presStyleIdx="1" presStyleCnt="4"/>
      <dgm:spPr/>
      <dgm:t>
        <a:bodyPr/>
        <a:lstStyle/>
        <a:p>
          <a:endParaRPr lang="fr-FR"/>
        </a:p>
      </dgm:t>
    </dgm:pt>
    <dgm:pt modelId="{C4DA1356-52CA-40B8-9256-E0D22FCE248A}" type="pres">
      <dgm:prSet presAssocID="{96B05BF8-F094-4C31-8E37-979DEBF25298}" presName="node" presStyleLbl="node1" presStyleIdx="2" presStyleCnt="4">
        <dgm:presLayoutVars>
          <dgm:bulletEnabled val="1"/>
        </dgm:presLayoutVars>
      </dgm:prSet>
      <dgm:spPr/>
      <dgm:t>
        <a:bodyPr/>
        <a:lstStyle/>
        <a:p>
          <a:endParaRPr lang="fr-FR"/>
        </a:p>
      </dgm:t>
    </dgm:pt>
    <dgm:pt modelId="{C74E08CC-6A50-4A35-9FF9-3EE224D57676}" type="pres">
      <dgm:prSet presAssocID="{96B05BF8-F094-4C31-8E37-979DEBF25298}" presName="dummy" presStyleCnt="0"/>
      <dgm:spPr/>
    </dgm:pt>
    <dgm:pt modelId="{131E2BD5-E62D-499E-9109-A5DAD0E3192E}" type="pres">
      <dgm:prSet presAssocID="{DE78A675-D609-4110-B864-FCA4ED4CB11A}" presName="sibTrans" presStyleLbl="sibTrans2D1" presStyleIdx="2" presStyleCnt="4"/>
      <dgm:spPr/>
      <dgm:t>
        <a:bodyPr/>
        <a:lstStyle/>
        <a:p>
          <a:endParaRPr lang="fr-FR"/>
        </a:p>
      </dgm:t>
    </dgm:pt>
    <dgm:pt modelId="{8BC52BB7-0ABC-46D8-B331-FD5E6E40955C}" type="pres">
      <dgm:prSet presAssocID="{D19CBD20-1F79-48B5-8F65-3F1A0DEE0735}" presName="node" presStyleLbl="node1" presStyleIdx="3" presStyleCnt="4">
        <dgm:presLayoutVars>
          <dgm:bulletEnabled val="1"/>
        </dgm:presLayoutVars>
      </dgm:prSet>
      <dgm:spPr/>
      <dgm:t>
        <a:bodyPr/>
        <a:lstStyle/>
        <a:p>
          <a:endParaRPr lang="fr-FR"/>
        </a:p>
      </dgm:t>
    </dgm:pt>
    <dgm:pt modelId="{4BBE424E-7C95-46F1-A2A9-0D4795150D77}" type="pres">
      <dgm:prSet presAssocID="{D19CBD20-1F79-48B5-8F65-3F1A0DEE0735}" presName="dummy" presStyleCnt="0"/>
      <dgm:spPr/>
    </dgm:pt>
    <dgm:pt modelId="{1F25BC69-86FF-4DA7-9911-E1ECFDCA6C1E}" type="pres">
      <dgm:prSet presAssocID="{F3A244DF-B32A-4197-BD1A-AE12667EEB51}" presName="sibTrans" presStyleLbl="sibTrans2D1" presStyleIdx="3" presStyleCnt="4"/>
      <dgm:spPr/>
      <dgm:t>
        <a:bodyPr/>
        <a:lstStyle/>
        <a:p>
          <a:endParaRPr lang="fr-FR"/>
        </a:p>
      </dgm:t>
    </dgm:pt>
  </dgm:ptLst>
  <dgm:cxnLst>
    <dgm:cxn modelId="{C497FDDF-DEE2-479E-AA74-0147F22230C3}" srcId="{226AADB7-4636-4CBC-B86D-61DB22E20BED}" destId="{57EE4785-EC80-4D3F-8516-BED9E3588552}" srcOrd="0" destOrd="0" parTransId="{F235B8A4-D16C-4F12-B353-437FAD09133D}" sibTransId="{732451DB-468E-4646-AED1-729C9BF4F7B3}"/>
    <dgm:cxn modelId="{6D2355ED-DAB2-4994-98EC-F66979A214F5}" type="presOf" srcId="{226AADB7-4636-4CBC-B86D-61DB22E20BED}" destId="{4C3275EF-0B87-4614-8806-7EEA002F898D}" srcOrd="0" destOrd="0" presId="urn:microsoft.com/office/officeart/2005/8/layout/radial6"/>
    <dgm:cxn modelId="{FC38087A-CD55-455C-81C1-D4D8D82DEA35}" type="presOf" srcId="{D19CBD20-1F79-48B5-8F65-3F1A0DEE0735}" destId="{8BC52BB7-0ABC-46D8-B331-FD5E6E40955C}" srcOrd="0" destOrd="0" presId="urn:microsoft.com/office/officeart/2005/8/layout/radial6"/>
    <dgm:cxn modelId="{2DDFF7B7-C2F8-4E63-917C-1F813481211A}" type="presOf" srcId="{F3A244DF-B32A-4197-BD1A-AE12667EEB51}" destId="{1F25BC69-86FF-4DA7-9911-E1ECFDCA6C1E}" srcOrd="0" destOrd="0" presId="urn:microsoft.com/office/officeart/2005/8/layout/radial6"/>
    <dgm:cxn modelId="{EAE8E5E6-E812-4C06-9484-5450086DC67B}" type="presOf" srcId="{23DA2777-4AD8-499E-AFF7-408D7D228ECA}" destId="{CF2F6888-548B-46ED-8586-2EB1DCD96D1D}" srcOrd="0" destOrd="0" presId="urn:microsoft.com/office/officeart/2005/8/layout/radial6"/>
    <dgm:cxn modelId="{D74F3533-6280-483F-A685-567CCFAE46FC}" srcId="{57EE4785-EC80-4D3F-8516-BED9E3588552}" destId="{5045A832-399E-42DA-A53A-CABB5433838F}" srcOrd="1" destOrd="0" parTransId="{2B4FE558-D001-4D20-AD19-EB22BFC6EAD7}" sibTransId="{23DA2777-4AD8-499E-AFF7-408D7D228ECA}"/>
    <dgm:cxn modelId="{39AD71E2-1669-4B9F-A456-CFFF0A68C79C}" type="presOf" srcId="{96B05BF8-F094-4C31-8E37-979DEBF25298}" destId="{C4DA1356-52CA-40B8-9256-E0D22FCE248A}" srcOrd="0" destOrd="0" presId="urn:microsoft.com/office/officeart/2005/8/layout/radial6"/>
    <dgm:cxn modelId="{229EFADE-2098-4C21-9C38-326661DB8769}" srcId="{57EE4785-EC80-4D3F-8516-BED9E3588552}" destId="{D19CBD20-1F79-48B5-8F65-3F1A0DEE0735}" srcOrd="3" destOrd="0" parTransId="{F31EBB8B-884E-46F0-9999-4E18A460F336}" sibTransId="{F3A244DF-B32A-4197-BD1A-AE12667EEB51}"/>
    <dgm:cxn modelId="{AD2F53B4-692C-46A9-90B0-107EFF99B189}" type="presOf" srcId="{DE78A675-D609-4110-B864-FCA4ED4CB11A}" destId="{131E2BD5-E62D-499E-9109-A5DAD0E3192E}" srcOrd="0" destOrd="0" presId="urn:microsoft.com/office/officeart/2005/8/layout/radial6"/>
    <dgm:cxn modelId="{F73C87AC-44C3-45E6-8099-0BFFAF3DE80B}" srcId="{57EE4785-EC80-4D3F-8516-BED9E3588552}" destId="{96B05BF8-F094-4C31-8E37-979DEBF25298}" srcOrd="2" destOrd="0" parTransId="{E70187A0-4426-4732-9214-7729CF4BD346}" sibTransId="{DE78A675-D609-4110-B864-FCA4ED4CB11A}"/>
    <dgm:cxn modelId="{57378846-D61E-495C-8E39-F7B9DD58BF77}" type="presOf" srcId="{57EE4785-EC80-4D3F-8516-BED9E3588552}" destId="{570EFE33-ED86-4BFE-AFA4-8C095A305A09}" srcOrd="0" destOrd="0" presId="urn:microsoft.com/office/officeart/2005/8/layout/radial6"/>
    <dgm:cxn modelId="{16FE8DD4-CC31-4A4A-92E8-3FB8799609D5}" type="presOf" srcId="{4661FFDF-3C44-4E50-AECE-590B2B3FECAC}" destId="{4E1FF284-6E23-497D-A699-0180A30C359D}" srcOrd="0" destOrd="0" presId="urn:microsoft.com/office/officeart/2005/8/layout/radial6"/>
    <dgm:cxn modelId="{0ABDF2C5-81A5-48B3-94C9-EE118950707B}" srcId="{57EE4785-EC80-4D3F-8516-BED9E3588552}" destId="{4661FFDF-3C44-4E50-AECE-590B2B3FECAC}" srcOrd="0" destOrd="0" parTransId="{A4CB0969-CD80-49BA-9B66-E9189E5C3760}" sibTransId="{D4910153-3D38-4AC6-948B-94321FE08BCA}"/>
    <dgm:cxn modelId="{C118DD82-4BAA-42C5-A852-BF78E553788F}" type="presOf" srcId="{5045A832-399E-42DA-A53A-CABB5433838F}" destId="{572C3E32-2AD3-4AC9-A023-41052510C234}" srcOrd="0" destOrd="0" presId="urn:microsoft.com/office/officeart/2005/8/layout/radial6"/>
    <dgm:cxn modelId="{068CC1E3-66C8-4740-B992-0BFA24AAD277}" type="presOf" srcId="{D4910153-3D38-4AC6-948B-94321FE08BCA}" destId="{14705C27-78EA-4930-AFAF-CC4AA8D6E1E9}" srcOrd="0" destOrd="0" presId="urn:microsoft.com/office/officeart/2005/8/layout/radial6"/>
    <dgm:cxn modelId="{DCCAD8EE-32D1-4CA4-8E2B-8FCC92F676B0}" type="presParOf" srcId="{4C3275EF-0B87-4614-8806-7EEA002F898D}" destId="{570EFE33-ED86-4BFE-AFA4-8C095A305A09}" srcOrd="0" destOrd="0" presId="urn:microsoft.com/office/officeart/2005/8/layout/radial6"/>
    <dgm:cxn modelId="{5D62138C-81B7-4D29-B87E-1F748E51BD2E}" type="presParOf" srcId="{4C3275EF-0B87-4614-8806-7EEA002F898D}" destId="{4E1FF284-6E23-497D-A699-0180A30C359D}" srcOrd="1" destOrd="0" presId="urn:microsoft.com/office/officeart/2005/8/layout/radial6"/>
    <dgm:cxn modelId="{9DD85B7D-5796-42AF-A4A2-7FD05C7BF1ED}" type="presParOf" srcId="{4C3275EF-0B87-4614-8806-7EEA002F898D}" destId="{CA7449C5-20AF-409D-9268-6B35515B10F5}" srcOrd="2" destOrd="0" presId="urn:microsoft.com/office/officeart/2005/8/layout/radial6"/>
    <dgm:cxn modelId="{64FCC695-C10D-44DA-A513-1400BA06EE8C}" type="presParOf" srcId="{4C3275EF-0B87-4614-8806-7EEA002F898D}" destId="{14705C27-78EA-4930-AFAF-CC4AA8D6E1E9}" srcOrd="3" destOrd="0" presId="urn:microsoft.com/office/officeart/2005/8/layout/radial6"/>
    <dgm:cxn modelId="{388BE3B8-7F1E-486C-B373-704FCA7DD349}" type="presParOf" srcId="{4C3275EF-0B87-4614-8806-7EEA002F898D}" destId="{572C3E32-2AD3-4AC9-A023-41052510C234}" srcOrd="4" destOrd="0" presId="urn:microsoft.com/office/officeart/2005/8/layout/radial6"/>
    <dgm:cxn modelId="{22520A71-DB97-4B60-BA9A-BA434FD027D3}" type="presParOf" srcId="{4C3275EF-0B87-4614-8806-7EEA002F898D}" destId="{159CD8F4-46D6-4E36-A755-AADEB93776B4}" srcOrd="5" destOrd="0" presId="urn:microsoft.com/office/officeart/2005/8/layout/radial6"/>
    <dgm:cxn modelId="{B8A95C63-6F91-4F54-A366-3A86D2B6268A}" type="presParOf" srcId="{4C3275EF-0B87-4614-8806-7EEA002F898D}" destId="{CF2F6888-548B-46ED-8586-2EB1DCD96D1D}" srcOrd="6" destOrd="0" presId="urn:microsoft.com/office/officeart/2005/8/layout/radial6"/>
    <dgm:cxn modelId="{CBF756FD-1168-4CD3-BA68-5A39E4C39427}" type="presParOf" srcId="{4C3275EF-0B87-4614-8806-7EEA002F898D}" destId="{C4DA1356-52CA-40B8-9256-E0D22FCE248A}" srcOrd="7" destOrd="0" presId="urn:microsoft.com/office/officeart/2005/8/layout/radial6"/>
    <dgm:cxn modelId="{ED4D9FF3-C559-4670-AE83-EFD2955290AF}" type="presParOf" srcId="{4C3275EF-0B87-4614-8806-7EEA002F898D}" destId="{C74E08CC-6A50-4A35-9FF9-3EE224D57676}" srcOrd="8" destOrd="0" presId="urn:microsoft.com/office/officeart/2005/8/layout/radial6"/>
    <dgm:cxn modelId="{E81F53E7-85EA-4416-9221-C8871242477D}" type="presParOf" srcId="{4C3275EF-0B87-4614-8806-7EEA002F898D}" destId="{131E2BD5-E62D-499E-9109-A5DAD0E3192E}" srcOrd="9" destOrd="0" presId="urn:microsoft.com/office/officeart/2005/8/layout/radial6"/>
    <dgm:cxn modelId="{380A1CC8-9D5E-478D-981C-ACB82E7B03B7}" type="presParOf" srcId="{4C3275EF-0B87-4614-8806-7EEA002F898D}" destId="{8BC52BB7-0ABC-46D8-B331-FD5E6E40955C}" srcOrd="10" destOrd="0" presId="urn:microsoft.com/office/officeart/2005/8/layout/radial6"/>
    <dgm:cxn modelId="{493F54A7-DC66-4166-BB8B-6D3C98598AF2}" type="presParOf" srcId="{4C3275EF-0B87-4614-8806-7EEA002F898D}" destId="{4BBE424E-7C95-46F1-A2A9-0D4795150D77}" srcOrd="11" destOrd="0" presId="urn:microsoft.com/office/officeart/2005/8/layout/radial6"/>
    <dgm:cxn modelId="{759FDB3F-A28C-46D8-BB08-A773C8437907}" type="presParOf" srcId="{4C3275EF-0B87-4614-8806-7EEA002F898D}" destId="{1F25BC69-86FF-4DA7-9911-E1ECFDCA6C1E}" srcOrd="12" destOrd="0" presId="urn:microsoft.com/office/officeart/2005/8/layout/radial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5BC69-86FF-4DA7-9911-E1ECFDCA6C1E}">
      <dsp:nvSpPr>
        <dsp:cNvPr id="0" name=""/>
        <dsp:cNvSpPr/>
      </dsp:nvSpPr>
      <dsp:spPr>
        <a:xfrm>
          <a:off x="1840729" y="651704"/>
          <a:ext cx="4349454" cy="4349454"/>
        </a:xfrm>
        <a:prstGeom prst="blockArc">
          <a:avLst>
            <a:gd name="adj1" fmla="val 1080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1E2BD5-E62D-499E-9109-A5DAD0E3192E}">
      <dsp:nvSpPr>
        <dsp:cNvPr id="0" name=""/>
        <dsp:cNvSpPr/>
      </dsp:nvSpPr>
      <dsp:spPr>
        <a:xfrm>
          <a:off x="1840729" y="651704"/>
          <a:ext cx="4349454" cy="4349454"/>
        </a:xfrm>
        <a:prstGeom prst="blockArc">
          <a:avLst>
            <a:gd name="adj1" fmla="val 5400000"/>
            <a:gd name="adj2" fmla="val 108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2F6888-548B-46ED-8586-2EB1DCD96D1D}">
      <dsp:nvSpPr>
        <dsp:cNvPr id="0" name=""/>
        <dsp:cNvSpPr/>
      </dsp:nvSpPr>
      <dsp:spPr>
        <a:xfrm>
          <a:off x="1840729" y="651704"/>
          <a:ext cx="4349454" cy="4349454"/>
        </a:xfrm>
        <a:prstGeom prst="blockArc">
          <a:avLst>
            <a:gd name="adj1" fmla="val 0"/>
            <a:gd name="adj2" fmla="val 54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705C27-78EA-4930-AFAF-CC4AA8D6E1E9}">
      <dsp:nvSpPr>
        <dsp:cNvPr id="0" name=""/>
        <dsp:cNvSpPr/>
      </dsp:nvSpPr>
      <dsp:spPr>
        <a:xfrm>
          <a:off x="1840729" y="651704"/>
          <a:ext cx="4349454" cy="4349454"/>
        </a:xfrm>
        <a:prstGeom prst="blockArc">
          <a:avLst>
            <a:gd name="adj1" fmla="val 16200000"/>
            <a:gd name="adj2" fmla="val 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0EFE33-ED86-4BFE-AFA4-8C095A305A09}">
      <dsp:nvSpPr>
        <dsp:cNvPr id="0" name=""/>
        <dsp:cNvSpPr/>
      </dsp:nvSpPr>
      <dsp:spPr>
        <a:xfrm>
          <a:off x="3013553" y="1824528"/>
          <a:ext cx="2003807" cy="20038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b="1" kern="1200" dirty="0" smtClean="0">
              <a:latin typeface="Corbel" panose="020B0503020204020204" pitchFamily="34" charset="0"/>
            </a:rPr>
            <a:t>Dimensions managériales</a:t>
          </a:r>
          <a:endParaRPr lang="fr-FR" sz="1800" b="1" kern="1200" dirty="0">
            <a:latin typeface="Corbel" panose="020B0503020204020204" pitchFamily="34" charset="0"/>
          </a:endParaRPr>
        </a:p>
      </dsp:txBody>
      <dsp:txXfrm>
        <a:off x="3307004" y="2117979"/>
        <a:ext cx="1416905" cy="1416905"/>
      </dsp:txXfrm>
    </dsp:sp>
    <dsp:sp modelId="{4E1FF284-6E23-497D-A699-0180A30C359D}">
      <dsp:nvSpPr>
        <dsp:cNvPr id="0" name=""/>
        <dsp:cNvSpPr/>
      </dsp:nvSpPr>
      <dsp:spPr>
        <a:xfrm>
          <a:off x="3314124" y="867"/>
          <a:ext cx="1402665" cy="14026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b="1" i="1" u="none" kern="1200" dirty="0" smtClean="0">
              <a:solidFill>
                <a:schemeClr val="bg1"/>
              </a:solidFill>
              <a:latin typeface="Corbel" panose="020B0503020204020204" pitchFamily="34" charset="0"/>
            </a:rPr>
            <a:t>5 octobre </a:t>
          </a:r>
        </a:p>
        <a:p>
          <a:pPr lvl="0" algn="ctr" defTabSz="488950">
            <a:lnSpc>
              <a:spcPct val="90000"/>
            </a:lnSpc>
            <a:spcBef>
              <a:spcPct val="0"/>
            </a:spcBef>
            <a:spcAft>
              <a:spcPct val="35000"/>
            </a:spcAft>
          </a:pPr>
          <a:r>
            <a:rPr lang="fr-FR" sz="1100" b="1" kern="1200" dirty="0" smtClean="0">
              <a:latin typeface="Corbel" panose="020B0503020204020204" pitchFamily="34" charset="0"/>
            </a:rPr>
            <a:t>Conduire un projet en équipe</a:t>
          </a:r>
        </a:p>
        <a:p>
          <a:pPr lvl="0" algn="ctr" defTabSz="488950">
            <a:lnSpc>
              <a:spcPct val="90000"/>
            </a:lnSpc>
            <a:spcBef>
              <a:spcPct val="0"/>
            </a:spcBef>
            <a:spcAft>
              <a:spcPct val="35000"/>
            </a:spcAft>
          </a:pPr>
          <a:r>
            <a:rPr lang="fr-FR" sz="1100" kern="1200" dirty="0" smtClean="0">
              <a:latin typeface="Corbel" panose="020B0503020204020204" pitchFamily="34" charset="0"/>
            </a:rPr>
            <a:t>1ère partie</a:t>
          </a:r>
          <a:endParaRPr lang="fr-FR" sz="1100" kern="1200" dirty="0">
            <a:latin typeface="Corbel" panose="020B0503020204020204" pitchFamily="34" charset="0"/>
          </a:endParaRPr>
        </a:p>
      </dsp:txBody>
      <dsp:txXfrm>
        <a:off x="3519540" y="206283"/>
        <a:ext cx="991833" cy="991833"/>
      </dsp:txXfrm>
    </dsp:sp>
    <dsp:sp modelId="{572C3E32-2AD3-4AC9-A023-41052510C234}">
      <dsp:nvSpPr>
        <dsp:cNvPr id="0" name=""/>
        <dsp:cNvSpPr/>
      </dsp:nvSpPr>
      <dsp:spPr>
        <a:xfrm>
          <a:off x="5438356" y="2125099"/>
          <a:ext cx="1402665" cy="14026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b="1" i="1" u="none" kern="1200" dirty="0" smtClean="0">
              <a:solidFill>
                <a:schemeClr val="bg1"/>
              </a:solidFill>
              <a:latin typeface="Corbel" panose="020B0503020204020204" pitchFamily="34" charset="0"/>
            </a:rPr>
            <a:t>9 novembre</a:t>
          </a:r>
        </a:p>
        <a:p>
          <a:pPr lvl="0" algn="ctr" defTabSz="488950">
            <a:lnSpc>
              <a:spcPct val="90000"/>
            </a:lnSpc>
            <a:spcBef>
              <a:spcPct val="0"/>
            </a:spcBef>
            <a:spcAft>
              <a:spcPct val="35000"/>
            </a:spcAft>
          </a:pPr>
          <a:r>
            <a:rPr lang="fr-FR" sz="1100" b="1" kern="1200" dirty="0" smtClean="0">
              <a:latin typeface="Corbel" panose="020B0503020204020204" pitchFamily="34" charset="0"/>
            </a:rPr>
            <a:t>Conduire un projet en équipe </a:t>
          </a:r>
        </a:p>
        <a:p>
          <a:pPr lvl="0" algn="ctr" defTabSz="488950">
            <a:lnSpc>
              <a:spcPct val="90000"/>
            </a:lnSpc>
            <a:spcBef>
              <a:spcPct val="0"/>
            </a:spcBef>
            <a:spcAft>
              <a:spcPct val="35000"/>
            </a:spcAft>
          </a:pPr>
          <a:r>
            <a:rPr lang="fr-FR" sz="1100" kern="1200" dirty="0" smtClean="0">
              <a:latin typeface="Corbel" panose="020B0503020204020204" pitchFamily="34" charset="0"/>
            </a:rPr>
            <a:t>2nde partie</a:t>
          </a:r>
        </a:p>
      </dsp:txBody>
      <dsp:txXfrm>
        <a:off x="5643772" y="2330515"/>
        <a:ext cx="991833" cy="991833"/>
      </dsp:txXfrm>
    </dsp:sp>
    <dsp:sp modelId="{C4DA1356-52CA-40B8-9256-E0D22FCE248A}">
      <dsp:nvSpPr>
        <dsp:cNvPr id="0" name=""/>
        <dsp:cNvSpPr/>
      </dsp:nvSpPr>
      <dsp:spPr>
        <a:xfrm>
          <a:off x="3314124" y="4249331"/>
          <a:ext cx="1402665" cy="14026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b="1" i="1" u="none" kern="1200" dirty="0" smtClean="0">
              <a:solidFill>
                <a:schemeClr val="bg1"/>
              </a:solidFill>
              <a:latin typeface="Corbel" panose="020B0503020204020204" pitchFamily="34" charset="0"/>
            </a:rPr>
            <a:t>29 novembre</a:t>
          </a:r>
        </a:p>
        <a:p>
          <a:pPr lvl="0" algn="ctr" defTabSz="488950">
            <a:lnSpc>
              <a:spcPct val="90000"/>
            </a:lnSpc>
            <a:spcBef>
              <a:spcPct val="0"/>
            </a:spcBef>
            <a:spcAft>
              <a:spcPct val="35000"/>
            </a:spcAft>
          </a:pPr>
          <a:r>
            <a:rPr lang="fr-FR" sz="1100" b="1" kern="1200" dirty="0" smtClean="0">
              <a:latin typeface="Corbel" panose="020B0503020204020204" pitchFamily="34" charset="0"/>
            </a:rPr>
            <a:t>Déployer les outils du travail en équipe</a:t>
          </a:r>
          <a:endParaRPr lang="fr-FR" sz="1100" b="1" kern="1200" dirty="0">
            <a:latin typeface="Corbel" panose="020B0503020204020204" pitchFamily="34" charset="0"/>
          </a:endParaRPr>
        </a:p>
      </dsp:txBody>
      <dsp:txXfrm>
        <a:off x="3519540" y="4454747"/>
        <a:ext cx="991833" cy="991833"/>
      </dsp:txXfrm>
    </dsp:sp>
    <dsp:sp modelId="{8BC52BB7-0ABC-46D8-B331-FD5E6E40955C}">
      <dsp:nvSpPr>
        <dsp:cNvPr id="0" name=""/>
        <dsp:cNvSpPr/>
      </dsp:nvSpPr>
      <dsp:spPr>
        <a:xfrm>
          <a:off x="1189892" y="2125099"/>
          <a:ext cx="1402665" cy="14026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b="1" i="1" u="none" kern="1200" dirty="0" smtClean="0">
              <a:solidFill>
                <a:schemeClr val="bg1"/>
              </a:solidFill>
              <a:latin typeface="Corbel" panose="020B0503020204020204" pitchFamily="34" charset="0"/>
            </a:rPr>
            <a:t>13 décembre</a:t>
          </a:r>
        </a:p>
        <a:p>
          <a:pPr lvl="0" algn="ctr" defTabSz="488950">
            <a:lnSpc>
              <a:spcPct val="90000"/>
            </a:lnSpc>
            <a:spcBef>
              <a:spcPct val="0"/>
            </a:spcBef>
            <a:spcAft>
              <a:spcPct val="35000"/>
            </a:spcAft>
          </a:pPr>
          <a:r>
            <a:rPr lang="fr-FR" sz="1100" b="1" kern="1200" dirty="0" smtClean="0">
              <a:latin typeface="Corbel" panose="020B0503020204020204" pitchFamily="34" charset="0"/>
            </a:rPr>
            <a:t>La culture de sécurité </a:t>
          </a:r>
        </a:p>
        <a:p>
          <a:pPr lvl="0" algn="ctr" defTabSz="488950">
            <a:lnSpc>
              <a:spcPct val="90000"/>
            </a:lnSpc>
            <a:spcBef>
              <a:spcPct val="0"/>
            </a:spcBef>
            <a:spcAft>
              <a:spcPct val="35000"/>
            </a:spcAft>
          </a:pPr>
          <a:r>
            <a:rPr lang="fr-FR" sz="1100" b="1" kern="1200" dirty="0" smtClean="0">
              <a:latin typeface="Corbel" panose="020B0503020204020204" pitchFamily="34" charset="0"/>
            </a:rPr>
            <a:t>Les rencontres de sécurité</a:t>
          </a:r>
          <a:endParaRPr lang="fr-FR" sz="1100" b="1" kern="1200" dirty="0">
            <a:latin typeface="Corbel" panose="020B0503020204020204" pitchFamily="34" charset="0"/>
          </a:endParaRPr>
        </a:p>
      </dsp:txBody>
      <dsp:txXfrm>
        <a:off x="1395308" y="2330515"/>
        <a:ext cx="991833" cy="99183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02/07/2018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02/07/2018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02/07/2018</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02/07/2018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02/07/2018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02/07/2018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02/07/2018</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openxmlformats.org/officeDocument/2006/relationships/image" Target="../media/image6.png"/><Relationship Id="rId5" Type="http://schemas.openxmlformats.org/officeDocument/2006/relationships/diagramColors" Target="../diagrams/colors1.xml"/><Relationship Id="rId10" Type="http://schemas.openxmlformats.org/officeDocument/2006/relationships/image" Target="../media/image5.png"/><Relationship Id="rId4" Type="http://schemas.openxmlformats.org/officeDocument/2006/relationships/diagramQuickStyle" Target="../diagrams/quickStyle1.xm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836712"/>
            <a:ext cx="7772400" cy="1470025"/>
          </a:xfrm>
        </p:spPr>
        <p:txBody>
          <a:bodyPr/>
          <a:lstStyle/>
          <a:p>
            <a:r>
              <a:rPr lang="fr-FR" b="1" dirty="0" smtClean="0">
                <a:solidFill>
                  <a:srgbClr val="2E89C0"/>
                </a:solidFill>
                <a:latin typeface="Corbel" panose="020B0503020204020204" pitchFamily="34" charset="0"/>
              </a:rPr>
              <a:t>Coordination de la gestion des risques associés aux soins</a:t>
            </a:r>
            <a:endParaRPr lang="fr-FR" b="1" dirty="0">
              <a:solidFill>
                <a:srgbClr val="2E89C0"/>
              </a:solidFill>
              <a:latin typeface="Corbel" panose="020B0503020204020204" pitchFamily="34" charset="0"/>
            </a:endParaRPr>
          </a:p>
        </p:txBody>
      </p:sp>
      <p:sp>
        <p:nvSpPr>
          <p:cNvPr id="3" name="Sous-titre 2"/>
          <p:cNvSpPr>
            <a:spLocks noGrp="1"/>
          </p:cNvSpPr>
          <p:nvPr>
            <p:ph type="subTitle" idx="1"/>
          </p:nvPr>
        </p:nvSpPr>
        <p:spPr>
          <a:xfrm>
            <a:off x="1331640" y="2492896"/>
            <a:ext cx="6400800" cy="1752600"/>
          </a:xfrm>
        </p:spPr>
        <p:txBody>
          <a:bodyPr>
            <a:normAutofit fontScale="55000" lnSpcReduction="20000"/>
          </a:bodyPr>
          <a:lstStyle/>
          <a:p>
            <a:r>
              <a:rPr lang="fr-FR" dirty="0" smtClean="0">
                <a:latin typeface="Corbel" panose="020B0503020204020204" pitchFamily="34" charset="0"/>
              </a:rPr>
              <a:t>Cycle de formation niveau 2 </a:t>
            </a:r>
          </a:p>
          <a:p>
            <a:r>
              <a:rPr lang="fr-FR" sz="5100" b="1" dirty="0" smtClean="0">
                <a:latin typeface="Corbel" panose="020B0503020204020204" pitchFamily="34" charset="0"/>
              </a:rPr>
              <a:t>Les dimensions managériales </a:t>
            </a:r>
          </a:p>
          <a:p>
            <a:r>
              <a:rPr lang="fr-FR" sz="5100" b="1" dirty="0" smtClean="0">
                <a:latin typeface="Corbel" panose="020B0503020204020204" pitchFamily="34" charset="0"/>
              </a:rPr>
              <a:t>de la qualité des soins</a:t>
            </a:r>
          </a:p>
          <a:p>
            <a:r>
              <a:rPr lang="fr-FR" b="1" dirty="0" smtClean="0">
                <a:latin typeface="Corbel" panose="020B0503020204020204" pitchFamily="34" charset="0"/>
              </a:rPr>
              <a:t>4 jours</a:t>
            </a:r>
          </a:p>
          <a:p>
            <a:r>
              <a:rPr lang="fr-FR" b="1" dirty="0" smtClean="0">
                <a:latin typeface="Corbel" panose="020B0503020204020204" pitchFamily="34" charset="0"/>
              </a:rPr>
              <a:t>Octobre - décembre 2018</a:t>
            </a:r>
            <a:endParaRPr lang="fr-FR" b="1" dirty="0">
              <a:latin typeface="Corbel" panose="020B0503020204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4509120"/>
            <a:ext cx="1804987"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440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116632"/>
            <a:ext cx="8229600" cy="868958"/>
          </a:xfrm>
        </p:spPr>
        <p:txBody>
          <a:bodyPr>
            <a:noAutofit/>
          </a:bodyPr>
          <a:lstStyle/>
          <a:p>
            <a:r>
              <a:rPr lang="fr-FR" sz="2800" b="1" dirty="0" smtClean="0">
                <a:solidFill>
                  <a:srgbClr val="525250"/>
                </a:solidFill>
                <a:latin typeface="Corbel" panose="020B0503020204020204" pitchFamily="34" charset="0"/>
              </a:rPr>
              <a:t>La coordination </a:t>
            </a:r>
            <a:br>
              <a:rPr lang="fr-FR" sz="2800" b="1" dirty="0" smtClean="0">
                <a:solidFill>
                  <a:srgbClr val="525250"/>
                </a:solidFill>
                <a:latin typeface="Corbel" panose="020B0503020204020204" pitchFamily="34" charset="0"/>
              </a:rPr>
            </a:br>
            <a:r>
              <a:rPr lang="fr-FR" sz="2800" b="1" dirty="0" smtClean="0">
                <a:solidFill>
                  <a:srgbClr val="525250"/>
                </a:solidFill>
                <a:latin typeface="Corbel" panose="020B0503020204020204" pitchFamily="34" charset="0"/>
              </a:rPr>
              <a:t>de la gestion des risques associés aux soins</a:t>
            </a:r>
            <a:endParaRPr lang="fr-FR" sz="2800" b="1" dirty="0">
              <a:solidFill>
                <a:srgbClr val="525250"/>
              </a:solidFill>
              <a:latin typeface="Corbel" panose="020B0503020204020204" pitchFamily="34" charset="0"/>
            </a:endParaRPr>
          </a:p>
        </p:txBody>
      </p:sp>
      <p:graphicFrame>
        <p:nvGraphicFramePr>
          <p:cNvPr id="4" name="Espace réservé du contenu 3"/>
          <p:cNvGraphicFramePr>
            <a:graphicFrameLocks noGrp="1"/>
          </p:cNvGraphicFramePr>
          <p:nvPr>
            <p:ph idx="4294967295"/>
            <p:extLst>
              <p:ext uri="{D42A27DB-BD31-4B8C-83A1-F6EECF244321}">
                <p14:modId xmlns:p14="http://schemas.microsoft.com/office/powerpoint/2010/main" val="2380077495"/>
              </p:ext>
            </p:extLst>
          </p:nvPr>
        </p:nvGraphicFramePr>
        <p:xfrm>
          <a:off x="556543" y="1103461"/>
          <a:ext cx="8030914" cy="5652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80882" y="1228089"/>
            <a:ext cx="724608" cy="792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2317" y="1082054"/>
            <a:ext cx="783236" cy="783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D:\sauvegarde mars 2014\DOS\Prof\HD-2017_10_24_chabloz-10194.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63935" y="4856873"/>
            <a:ext cx="730244" cy="730244"/>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p:cNvSpPr txBox="1"/>
          <p:nvPr/>
        </p:nvSpPr>
        <p:spPr>
          <a:xfrm>
            <a:off x="0" y="5587117"/>
            <a:ext cx="3491880" cy="1015663"/>
          </a:xfrm>
          <a:prstGeom prst="rect">
            <a:avLst/>
          </a:prstGeom>
          <a:noFill/>
        </p:spPr>
        <p:txBody>
          <a:bodyPr wrap="square" rtlCol="0">
            <a:spAutoFit/>
          </a:bodyPr>
          <a:lstStyle/>
          <a:p>
            <a:r>
              <a:rPr lang="fr-FR" sz="1200" b="1" dirty="0" smtClean="0">
                <a:solidFill>
                  <a:srgbClr val="525250"/>
                </a:solidFill>
                <a:latin typeface="Corbel" panose="020B0503020204020204" pitchFamily="34" charset="0"/>
              </a:rPr>
              <a:t>Claire Chabloz </a:t>
            </a:r>
            <a:r>
              <a:rPr lang="fr-FR" sz="1200" dirty="0" smtClean="0">
                <a:solidFill>
                  <a:srgbClr val="525250"/>
                </a:solidFill>
                <a:latin typeface="Corbel" panose="020B0503020204020204" pitchFamily="34" charset="0"/>
              </a:rPr>
              <a:t>est médecin directeur du CEPPRAAL</a:t>
            </a:r>
          </a:p>
          <a:p>
            <a:r>
              <a:rPr lang="fr-FR" sz="1200" dirty="0" smtClean="0">
                <a:solidFill>
                  <a:srgbClr val="525250"/>
                </a:solidFill>
                <a:latin typeface="Corbel" panose="020B0503020204020204" pitchFamily="34" charset="0"/>
              </a:rPr>
              <a:t>Médecin de santé publique et titulaire d’un MBA. Elle  a travaillé sur le rôle clé des managers dans  la mise en œuvre de la stratégie d’une organisation et la conduite du changement.  </a:t>
            </a:r>
            <a:endParaRPr lang="fr-FR" sz="1200" dirty="0">
              <a:solidFill>
                <a:srgbClr val="525250"/>
              </a:solidFill>
              <a:latin typeface="Corbel" panose="020B0503020204020204" pitchFamily="34" charset="0"/>
            </a:endParaRPr>
          </a:p>
        </p:txBody>
      </p:sp>
      <p:pic>
        <p:nvPicPr>
          <p:cNvPr id="2053"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36333" y="188640"/>
            <a:ext cx="906367" cy="55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ZoneTexte 15"/>
          <p:cNvSpPr txBox="1"/>
          <p:nvPr/>
        </p:nvSpPr>
        <p:spPr>
          <a:xfrm>
            <a:off x="0" y="1865290"/>
            <a:ext cx="3059832" cy="1015663"/>
          </a:xfrm>
          <a:prstGeom prst="rect">
            <a:avLst/>
          </a:prstGeom>
          <a:noFill/>
        </p:spPr>
        <p:txBody>
          <a:bodyPr wrap="square" rtlCol="0">
            <a:spAutoFit/>
          </a:bodyPr>
          <a:lstStyle/>
          <a:p>
            <a:pPr algn="just"/>
            <a:r>
              <a:rPr lang="fr-FR" sz="1200" b="1" dirty="0" smtClean="0">
                <a:solidFill>
                  <a:srgbClr val="525250"/>
                </a:solidFill>
                <a:latin typeface="Corbel" panose="020B0503020204020204" pitchFamily="34" charset="0"/>
              </a:rPr>
              <a:t>Philippe </a:t>
            </a:r>
            <a:r>
              <a:rPr lang="fr-FR" sz="1200" dirty="0" err="1">
                <a:solidFill>
                  <a:srgbClr val="525250"/>
                </a:solidFill>
                <a:latin typeface="Corbel" panose="020B0503020204020204" pitchFamily="34" charset="0"/>
              </a:rPr>
              <a:t>Michel,PU-PH</a:t>
            </a:r>
            <a:r>
              <a:rPr lang="fr-FR" sz="1200" dirty="0">
                <a:solidFill>
                  <a:srgbClr val="525250"/>
                </a:solidFill>
                <a:latin typeface="Corbel" panose="020B0503020204020204" pitchFamily="34" charset="0"/>
              </a:rPr>
              <a:t> de Santé Publique, est directeur de l’Organisation, de la Qualité, des Risques et des relations avec les usagers aux Hospices civils de  Lyon et membre de l’équipe de recherche </a:t>
            </a:r>
            <a:r>
              <a:rPr lang="fr-FR" sz="1200" dirty="0" err="1">
                <a:solidFill>
                  <a:srgbClr val="525250"/>
                </a:solidFill>
                <a:latin typeface="Corbel" panose="020B0503020204020204" pitchFamily="34" charset="0"/>
              </a:rPr>
              <a:t>Hesper</a:t>
            </a:r>
            <a:r>
              <a:rPr lang="fr-FR" sz="1200" dirty="0">
                <a:solidFill>
                  <a:srgbClr val="525250"/>
                </a:solidFill>
                <a:latin typeface="Corbel" panose="020B0503020204020204" pitchFamily="34" charset="0"/>
              </a:rPr>
              <a:t> </a:t>
            </a:r>
          </a:p>
        </p:txBody>
      </p:sp>
      <p:sp>
        <p:nvSpPr>
          <p:cNvPr id="17" name="ZoneTexte 16"/>
          <p:cNvSpPr txBox="1"/>
          <p:nvPr/>
        </p:nvSpPr>
        <p:spPr>
          <a:xfrm>
            <a:off x="6705490" y="1223352"/>
            <a:ext cx="2326121" cy="1938992"/>
          </a:xfrm>
          <a:prstGeom prst="rect">
            <a:avLst/>
          </a:prstGeom>
          <a:noFill/>
        </p:spPr>
        <p:txBody>
          <a:bodyPr wrap="square" rtlCol="0">
            <a:spAutoFit/>
          </a:bodyPr>
          <a:lstStyle/>
          <a:p>
            <a:r>
              <a:rPr lang="fr-FR" sz="1200" b="1" dirty="0" smtClean="0">
                <a:solidFill>
                  <a:srgbClr val="525250"/>
                </a:solidFill>
                <a:latin typeface="Corbel" panose="020B0503020204020204" pitchFamily="34" charset="0"/>
              </a:rPr>
              <a:t>Sophie Rosier </a:t>
            </a:r>
            <a:r>
              <a:rPr lang="fr-FR" sz="1200" dirty="0" smtClean="0">
                <a:solidFill>
                  <a:srgbClr val="525250"/>
                </a:solidFill>
                <a:latin typeface="Corbel" panose="020B0503020204020204" pitchFamily="34" charset="0"/>
              </a:rPr>
              <a:t>est consultante , formatrice et coach professionnel sur les champs du management de projet et de la relation. Elle accompagne les organisations pour optimiser leur performance par l’optimisation de l’ implication,  de la responsabilisation et </a:t>
            </a:r>
            <a:r>
              <a:rPr lang="fr-FR" sz="1200" smtClean="0">
                <a:solidFill>
                  <a:srgbClr val="525250"/>
                </a:solidFill>
                <a:latin typeface="Corbel" panose="020B0503020204020204" pitchFamily="34" charset="0"/>
              </a:rPr>
              <a:t>de l’autonomie </a:t>
            </a:r>
            <a:r>
              <a:rPr lang="fr-FR" sz="1200" dirty="0" smtClean="0">
                <a:solidFill>
                  <a:srgbClr val="525250"/>
                </a:solidFill>
                <a:latin typeface="Corbel" panose="020B0503020204020204" pitchFamily="34" charset="0"/>
              </a:rPr>
              <a:t>des acteurs.</a:t>
            </a:r>
            <a:endParaRPr lang="fr-FR" sz="1200" dirty="0">
              <a:solidFill>
                <a:srgbClr val="525250"/>
              </a:solidFill>
              <a:latin typeface="Corbel" panose="020B0503020204020204" pitchFamily="34" charset="0"/>
            </a:endParaRPr>
          </a:p>
        </p:txBody>
      </p:sp>
      <p:sp>
        <p:nvSpPr>
          <p:cNvPr id="13" name="ZoneTexte 12"/>
          <p:cNvSpPr txBox="1"/>
          <p:nvPr/>
        </p:nvSpPr>
        <p:spPr>
          <a:xfrm>
            <a:off x="5766919" y="5661248"/>
            <a:ext cx="3352749" cy="1015663"/>
          </a:xfrm>
          <a:prstGeom prst="rect">
            <a:avLst/>
          </a:prstGeom>
          <a:noFill/>
        </p:spPr>
        <p:txBody>
          <a:bodyPr wrap="square" rtlCol="0">
            <a:spAutoFit/>
          </a:bodyPr>
          <a:lstStyle/>
          <a:p>
            <a:r>
              <a:rPr lang="fr-FR" sz="1200" b="1" dirty="0" smtClean="0">
                <a:solidFill>
                  <a:srgbClr val="525250"/>
                </a:solidFill>
                <a:latin typeface="Corbel" panose="020B0503020204020204" pitchFamily="34" charset="0"/>
              </a:rPr>
              <a:t>Thierry Quesnel </a:t>
            </a:r>
            <a:r>
              <a:rPr lang="fr-FR" sz="1200" dirty="0" smtClean="0">
                <a:solidFill>
                  <a:srgbClr val="525250"/>
                </a:solidFill>
                <a:latin typeface="Corbel" panose="020B0503020204020204" pitchFamily="34" charset="0"/>
              </a:rPr>
              <a:t>est chirurgien, titulaire d’un Doctorat en sciences de la Vie et de la Santé et d’une HDR. Formateur-Instructeur en Simulation en santé, il travaille sur l’équipe et les Facteurs Humains.</a:t>
            </a:r>
            <a:endParaRPr lang="fr-FR" sz="1200" dirty="0">
              <a:solidFill>
                <a:srgbClr val="525250"/>
              </a:solidFill>
              <a:latin typeface="Corbel" panose="020B0503020204020204" pitchFamily="34" charset="0"/>
            </a:endParaRPr>
          </a:p>
        </p:txBody>
      </p:sp>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35052" y="4657397"/>
            <a:ext cx="733498" cy="98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789226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218</Words>
  <Application>Microsoft Office PowerPoint</Application>
  <PresentationFormat>Affichage à l'écran (4:3)</PresentationFormat>
  <Paragraphs>24</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Coordination de la gestion des risques associés aux soins</vt:lpstr>
      <vt:lpstr>La coordination  de la gestion des risques associés aux soins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Coordination de la gestion des risques associés aux soins</dc:title>
  <dc:creator>CHABLOZ, Claire</dc:creator>
  <cp:lastModifiedBy>CHABLOZ, Claire</cp:lastModifiedBy>
  <cp:revision>16</cp:revision>
  <dcterms:created xsi:type="dcterms:W3CDTF">2018-06-11T05:58:00Z</dcterms:created>
  <dcterms:modified xsi:type="dcterms:W3CDTF">2018-07-02T15:16:49Z</dcterms:modified>
</cp:coreProperties>
</file>