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A045"/>
    <a:srgbClr val="129DBE"/>
    <a:srgbClr val="69A12B"/>
    <a:srgbClr val="A61286"/>
    <a:srgbClr val="C90D62"/>
    <a:srgbClr val="00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7" d="100"/>
          <a:sy n="107" d="100"/>
        </p:scale>
        <p:origin x="-108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81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31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65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17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52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48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82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05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89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04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26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3AFF9-53C6-4936-A0E1-B83A101BCE6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FA43B-3902-4754-8200-40B32F6404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75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 rot="19868429">
            <a:off x="93266" y="960699"/>
            <a:ext cx="47878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</a:rPr>
              <a:t>Comment améliorer la qualité des signalements ?</a:t>
            </a:r>
            <a:endParaRPr lang="fr-F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083956" y="1039579"/>
            <a:ext cx="4741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Quel intérêt pour les équipes ?</a:t>
            </a:r>
            <a:endParaRPr lang="fr-F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 rot="20380419">
            <a:off x="3100456" y="1206795"/>
            <a:ext cx="4676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C000"/>
                </a:solidFill>
              </a:rPr>
              <a:t>Pourquoi si peu d’événements signalés?</a:t>
            </a:r>
            <a:endParaRPr lang="fr-FR" sz="2000" b="1" dirty="0">
              <a:solidFill>
                <a:srgbClr val="FFC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46887" y="5057631"/>
            <a:ext cx="4061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Comment éviter les FEI mal renseignées?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57903" y="4704537"/>
            <a:ext cx="61931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92D050"/>
                </a:solidFill>
              </a:rPr>
              <a:t>Comment aborder le signalement avec les professionnels ?</a:t>
            </a:r>
            <a:endParaRPr lang="fr-FR" sz="3200" b="1" dirty="0">
              <a:solidFill>
                <a:srgbClr val="92D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154229" y="1839082"/>
            <a:ext cx="254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69A12B"/>
                </a:solidFill>
              </a:rPr>
              <a:t>A quoi ça sert ?</a:t>
            </a:r>
            <a:endParaRPr lang="fr-FR" sz="2400" b="1" dirty="0">
              <a:solidFill>
                <a:srgbClr val="69A12B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 rot="2427929">
            <a:off x="2980979" y="5094463"/>
            <a:ext cx="4061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129DBE"/>
                </a:solidFill>
              </a:rPr>
              <a:t>Quels leviers pour booster les FEI ?</a:t>
            </a:r>
            <a:endParaRPr lang="fr-FR" sz="2400" b="1" dirty="0">
              <a:solidFill>
                <a:srgbClr val="129DBE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887" y="2443981"/>
            <a:ext cx="2588190" cy="2389762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7147844" y="2169991"/>
            <a:ext cx="5281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0099FF"/>
                </a:solidFill>
              </a:rPr>
              <a:t>Comment faire remonter les événements associés aux soins?</a:t>
            </a:r>
            <a:endParaRPr lang="fr-FR" sz="3200" b="1" dirty="0">
              <a:solidFill>
                <a:srgbClr val="0099FF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 rot="20348568">
            <a:off x="218509" y="3082200"/>
            <a:ext cx="53399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C90D62"/>
                </a:solidFill>
              </a:rPr>
              <a:t>Quels outils pour sensibiliser au signalement?</a:t>
            </a:r>
            <a:endParaRPr lang="fr-FR" sz="2800" b="1" dirty="0">
              <a:solidFill>
                <a:srgbClr val="C90D62"/>
              </a:solidFill>
            </a:endParaRPr>
          </a:p>
        </p:txBody>
      </p:sp>
      <p:pic>
        <p:nvPicPr>
          <p:cNvPr id="16" name="Imag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01" y="6078550"/>
            <a:ext cx="1272987" cy="63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2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0">
        <p:split orient="vert"/>
      </p:transition>
    </mc:Choice>
    <mc:Fallback xmlns="">
      <p:transition spd="slow" advTm="1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25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6" presetClass="entr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4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3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" tmFilter="0, 0; 0.125,0.2665; 0.25,0.4; 0.375,0.465; 0.5,0.5;  0.625,0.535; 0.75,0.6; 0.875,0.7335; 1,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" tmFilter="0, 0; 0.125,0.2665; 0.25,0.4; 0.375,0.465; 0.5,0.5;  0.625,0.535; 0.75,0.6; 0.875,0.7335; 1,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1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" decel="50000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" decel="50000">
                                          <p:stCondLst>
                                            <p:cond delay="32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750"/>
                            </p:stCondLst>
                            <p:childTnLst>
                              <p:par>
                                <p:cTn id="47" presetID="53" presetClass="entr" presetSubtype="16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9" grpId="1"/>
      <p:bldP spid="10" grpId="0"/>
      <p:bldP spid="10" grpId="1"/>
      <p:bldP spid="11" grpId="0"/>
      <p:bldP spid="5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99FF"/>
                </a:solidFill>
                <a:latin typeface="Corbel" panose="020B0503020204020204" pitchFamily="34" charset="0"/>
              </a:rPr>
              <a:t>Venez partager vos interrogations et construire des solutions ….</a:t>
            </a:r>
            <a:r>
              <a:rPr lang="fr-FR" dirty="0" smtClean="0">
                <a:latin typeface="Corbel" panose="020B0503020204020204" pitchFamily="34" charset="0"/>
              </a:rPr>
              <a:t/>
            </a:r>
            <a:br>
              <a:rPr lang="fr-FR" dirty="0" smtClean="0">
                <a:latin typeface="Corbel" panose="020B0503020204020204" pitchFamily="34" charset="0"/>
              </a:rPr>
            </a:br>
            <a:endParaRPr lang="fr-FR" dirty="0">
              <a:latin typeface="Corbel" panose="020B0503020204020204" pitchFamily="34" charset="0"/>
            </a:endParaRPr>
          </a:p>
        </p:txBody>
      </p:sp>
      <p:pic>
        <p:nvPicPr>
          <p:cNvPr id="8" name="Imag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01" y="5745707"/>
            <a:ext cx="1423112" cy="87782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52"/>
          <a:stretch/>
        </p:blipFill>
        <p:spPr>
          <a:xfrm>
            <a:off x="7252932" y="4832501"/>
            <a:ext cx="4939068" cy="1909494"/>
          </a:xfrm>
          <a:prstGeom prst="rect">
            <a:avLst/>
          </a:prstGeom>
        </p:spPr>
      </p:pic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965362" y="168839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    encontre 	    </a:t>
            </a:r>
            <a:r>
              <a:rPr lang="fr-FR" dirty="0" err="1" smtClean="0"/>
              <a:t>ualité</a:t>
            </a:r>
            <a:r>
              <a:rPr lang="fr-FR" dirty="0" smtClean="0"/>
              <a:t>      </a:t>
            </a:r>
            <a:r>
              <a:rPr lang="fr-FR" dirty="0" err="1" smtClean="0"/>
              <a:t>écurité</a:t>
            </a:r>
            <a:r>
              <a:rPr lang="fr-FR" dirty="0" smtClean="0"/>
              <a:t> en santé</a:t>
            </a:r>
          </a:p>
          <a:p>
            <a:pPr marL="0" indent="0" algn="ctr">
              <a:buNone/>
            </a:pPr>
            <a:r>
              <a:rPr lang="fr-FR" sz="3600" dirty="0" smtClean="0">
                <a:solidFill>
                  <a:srgbClr val="5DA045"/>
                </a:solidFill>
              </a:rPr>
              <a:t>« Améliorer la qualité et la pertinence du signalement des EIAS »</a:t>
            </a:r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dirty="0" smtClean="0"/>
              <a:t>½ journée pour  : </a:t>
            </a:r>
          </a:p>
          <a:p>
            <a:pPr marL="0" indent="0">
              <a:buNone/>
            </a:pPr>
            <a:r>
              <a:rPr lang="fr-FR" dirty="0" smtClean="0"/>
              <a:t>- Échanger sur vos réussites et vos difficultés</a:t>
            </a:r>
          </a:p>
          <a:p>
            <a:pPr marL="0" indent="0">
              <a:buNone/>
            </a:pPr>
            <a:r>
              <a:rPr lang="fr-FR" dirty="0" smtClean="0"/>
              <a:t>- Appréhender des outils à déployer dans vos établissements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972782" y="1435742"/>
            <a:ext cx="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5DA045"/>
                </a:solidFill>
              </a:rPr>
              <a:t>R</a:t>
            </a:r>
            <a:endParaRPr lang="fr-FR" sz="4400" dirty="0">
              <a:solidFill>
                <a:srgbClr val="5DA045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709416" y="1431974"/>
            <a:ext cx="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4400">
                <a:solidFill>
                  <a:srgbClr val="5DA045"/>
                </a:solidFill>
              </a:defRPr>
            </a:lvl1pPr>
          </a:lstStyle>
          <a:p>
            <a:r>
              <a:rPr lang="fr-FR" dirty="0"/>
              <a:t>Q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141551" y="1463039"/>
            <a:ext cx="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5DA045"/>
                </a:solidFill>
              </a:rPr>
              <a:t>S</a:t>
            </a:r>
            <a:endParaRPr lang="fr-FR" sz="4400" dirty="0">
              <a:solidFill>
                <a:srgbClr val="5DA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21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68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>
                <a:solidFill>
                  <a:srgbClr val="0099FF"/>
                </a:solidFill>
                <a:latin typeface="Corbel" panose="020B0503020204020204" pitchFamily="34" charset="0"/>
              </a:rPr>
              <a:t>Inscrivez-vous, le nombre de place est limité !</a:t>
            </a:r>
            <a:endParaRPr lang="fr-FR" sz="4000" b="1" dirty="0">
              <a:solidFill>
                <a:srgbClr val="0099FF"/>
              </a:solidFill>
              <a:latin typeface="Corbel" panose="020B0503020204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4592" y="1494082"/>
            <a:ext cx="10515600" cy="3391817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fr-FR" sz="4400" dirty="0" smtClean="0">
                <a:solidFill>
                  <a:srgbClr val="5DA045"/>
                </a:solidFill>
              </a:rPr>
              <a:t>Le 17 septembre à </a:t>
            </a:r>
            <a:r>
              <a:rPr lang="fr-FR" sz="4400" dirty="0">
                <a:solidFill>
                  <a:srgbClr val="5DA045"/>
                </a:solidFill>
              </a:rPr>
              <a:t>LYON de 13h 30 à </a:t>
            </a:r>
            <a:r>
              <a:rPr lang="fr-FR" sz="4400" dirty="0" smtClean="0">
                <a:solidFill>
                  <a:srgbClr val="5DA045"/>
                </a:solidFill>
              </a:rPr>
              <a:t>17h</a:t>
            </a:r>
          </a:p>
          <a:p>
            <a:pPr marL="0" lvl="0" indent="0" algn="ctr">
              <a:buNone/>
            </a:pPr>
            <a:endParaRPr lang="fr-FR" sz="4400" dirty="0">
              <a:solidFill>
                <a:srgbClr val="5DA045"/>
              </a:solidFill>
            </a:endParaRPr>
          </a:p>
          <a:p>
            <a:pPr marL="0" lvl="0" indent="0">
              <a:buNone/>
            </a:pPr>
            <a:r>
              <a:rPr lang="fr-FR" sz="3600" u="sng" dirty="0" smtClean="0"/>
              <a:t>Public</a:t>
            </a:r>
            <a:r>
              <a:rPr lang="fr-FR" sz="3600" dirty="0"/>
              <a:t> : professionnels des établissements de santé sanitaire ou mixte</a:t>
            </a:r>
            <a:endParaRPr lang="fr-FR" sz="3600" dirty="0">
              <a:solidFill>
                <a:srgbClr val="5DA045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5039173"/>
            <a:ext cx="120586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Corbel" panose="020B0503020204020204" pitchFamily="34" charset="0"/>
                <a:ea typeface="+mj-ea"/>
                <a:cs typeface="+mj-cs"/>
              </a:rPr>
              <a:t>Consultez </a:t>
            </a:r>
            <a:r>
              <a:rPr lang="fr-FR" sz="4000" b="1" dirty="0">
                <a:latin typeface="Corbel" panose="020B0503020204020204" pitchFamily="34" charset="0"/>
                <a:ea typeface="+mj-ea"/>
                <a:cs typeface="+mj-cs"/>
              </a:rPr>
              <a:t>notre site </a:t>
            </a:r>
            <a:r>
              <a:rPr lang="fr-FR" sz="4000" b="1" dirty="0" smtClean="0">
                <a:latin typeface="Corbel" panose="020B0503020204020204" pitchFamily="34" charset="0"/>
                <a:ea typeface="+mj-ea"/>
                <a:cs typeface="+mj-cs"/>
              </a:rPr>
              <a:t>internet : </a:t>
            </a:r>
            <a:r>
              <a:rPr lang="fr-FR" sz="4000" b="1" dirty="0" smtClean="0">
                <a:solidFill>
                  <a:srgbClr val="0099FF"/>
                </a:solidFill>
                <a:latin typeface="Corbel" panose="020B0503020204020204" pitchFamily="34" charset="0"/>
                <a:ea typeface="+mj-ea"/>
                <a:cs typeface="+mj-cs"/>
              </a:rPr>
              <a:t>www.ceppraal-sante-fr</a:t>
            </a:r>
          </a:p>
          <a:p>
            <a:pPr algn="ctr"/>
            <a:r>
              <a:rPr lang="fr-FR" sz="4000" b="1" smtClean="0">
                <a:latin typeface="Corbel" panose="020B0503020204020204" pitchFamily="34" charset="0"/>
                <a:ea typeface="+mj-ea"/>
                <a:cs typeface="+mj-cs"/>
              </a:rPr>
              <a:t>Contactez </a:t>
            </a:r>
            <a:r>
              <a:rPr lang="fr-FR" sz="4000" b="1" dirty="0" smtClean="0">
                <a:latin typeface="Corbel" panose="020B0503020204020204" pitchFamily="34" charset="0"/>
                <a:ea typeface="+mj-ea"/>
                <a:cs typeface="+mj-cs"/>
              </a:rPr>
              <a:t>nous : </a:t>
            </a:r>
            <a:r>
              <a:rPr lang="fr-FR" sz="4000" b="1" dirty="0" smtClean="0">
                <a:solidFill>
                  <a:srgbClr val="0099FF"/>
                </a:solidFill>
                <a:latin typeface="Corbel" panose="020B0503020204020204" pitchFamily="34" charset="0"/>
                <a:ea typeface="+mj-ea"/>
                <a:cs typeface="+mj-cs"/>
              </a:rPr>
              <a:t>contact@ceppraal-sante.fr </a:t>
            </a:r>
            <a:endParaRPr lang="fr-FR" sz="4000" b="1" dirty="0">
              <a:solidFill>
                <a:srgbClr val="0099FF"/>
              </a:solidFill>
              <a:latin typeface="Corbel" panose="020B05030202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7188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8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3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3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106</Words>
  <Application>Microsoft Office PowerPoint</Application>
  <PresentationFormat>Personnalisé</PresentationFormat>
  <Paragraphs>25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Venez partager vos interrogations et construire des solutions …. </vt:lpstr>
      <vt:lpstr>Inscrivez-vous, le nombre de place est limité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Sandra  GENEVOIS</dc:creator>
  <cp:lastModifiedBy>PANASEWICZ, Malgorzata</cp:lastModifiedBy>
  <cp:revision>21</cp:revision>
  <dcterms:created xsi:type="dcterms:W3CDTF">2019-03-13T11:18:35Z</dcterms:created>
  <dcterms:modified xsi:type="dcterms:W3CDTF">2019-07-03T13:28:24Z</dcterms:modified>
</cp:coreProperties>
</file>