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</p:sldIdLst>
  <p:sldSz cx="15113000" cy="213741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libri (MS)" charset="1" panose="020F0502020204030204"/>
      <p:regular r:id="rId10"/>
    </p:embeddedFont>
    <p:embeddedFont>
      <p:font typeface="Calibri (MS) Bold" charset="1" panose="020F0702030404030204"/>
      <p:regular r:id="rId11"/>
    </p:embeddedFont>
    <p:embeddedFont>
      <p:font typeface="Calibri (MS) Italics" charset="1" panose="020F05020202040A0204"/>
      <p:regular r:id="rId12"/>
    </p:embeddedFont>
    <p:embeddedFont>
      <p:font typeface="Calibri (MS) Bold Italics" charset="1" panose="020F07020304040A0204"/>
      <p:regular r:id="rId13"/>
    </p:embeddedFont>
    <p:embeddedFont>
      <p:font typeface="Calibri (MS) Light" charset="1" panose="020F0302020204030204"/>
      <p:regular r:id="rId14"/>
    </p:embeddedFont>
    <p:embeddedFont>
      <p:font typeface="Calibri (MS) Light Italics" charset="1" panose="020F0302020204030204"/>
      <p:regular r:id="rId15"/>
    </p:embeddedFont>
    <p:embeddedFont>
      <p:font typeface="Open Sans" charset="1" panose="020B0606030504020204"/>
      <p:regular r:id="rId16"/>
    </p:embeddedFont>
    <p:embeddedFont>
      <p:font typeface="Open Sans Bold" charset="1" panose="020B0806030504020204"/>
      <p:regular r:id="rId17"/>
    </p:embeddedFont>
    <p:embeddedFont>
      <p:font typeface="Open Sans Italics" charset="1" panose="020B0606030504020204"/>
      <p:regular r:id="rId18"/>
    </p:embeddedFont>
    <p:embeddedFont>
      <p:font typeface="Open Sans Bold Italics" charset="1" panose="020B0806030504020204"/>
      <p:regular r:id="rId19"/>
    </p:embeddedFont>
    <p:embeddedFont>
      <p:font typeface="Open Sans Light" charset="1" panose="020B0306030504020204"/>
      <p:regular r:id="rId20"/>
    </p:embeddedFont>
    <p:embeddedFont>
      <p:font typeface="Open Sans Light Italics" charset="1" panose="020B0306030504020204"/>
      <p:regular r:id="rId21"/>
    </p:embeddedFont>
    <p:embeddedFont>
      <p:font typeface="Open Sans Ultra-Bold" charset="1" panose="00000000000000000000"/>
      <p:regular r:id="rId22"/>
    </p:embeddedFont>
    <p:embeddedFont>
      <p:font typeface="Open Sans Ultra-Bold Italics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8" Type="http://schemas.openxmlformats.org/officeDocument/2006/relationships/font" Target="fonts/font8.fntdata"/><Relationship Id="rId26" Type="http://schemas.openxmlformats.org/officeDocument/2006/relationships/customXml" Target="../customXml/item2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7" Type="http://schemas.openxmlformats.org/officeDocument/2006/relationships/font" Target="fonts/font7.fntdata"/><Relationship Id="rId25" Type="http://schemas.openxmlformats.org/officeDocument/2006/relationships/customXml" Target="../customXml/item1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slide" Target="slides/slide1.xml"/><Relationship Id="rId6" Type="http://schemas.openxmlformats.org/officeDocument/2006/relationships/font" Target="fonts/font6.fntdata"/><Relationship Id="rId15" Type="http://schemas.openxmlformats.org/officeDocument/2006/relationships/font" Target="fonts/font15.fntdata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14" Type="http://schemas.openxmlformats.org/officeDocument/2006/relationships/font" Target="fonts/font14.fntdata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80448" y="7239376"/>
            <a:ext cx="1592039" cy="1060696"/>
          </a:xfrm>
          <a:custGeom>
            <a:avLst/>
            <a:gdLst/>
            <a:ahLst/>
            <a:cxnLst/>
            <a:rect r="r" b="b" t="t" l="l"/>
            <a:pathLst>
              <a:path h="1060696" w="1592039">
                <a:moveTo>
                  <a:pt x="0" y="0"/>
                </a:moveTo>
                <a:lnTo>
                  <a:pt x="1592039" y="0"/>
                </a:lnTo>
                <a:lnTo>
                  <a:pt x="1592039" y="1060696"/>
                </a:lnTo>
                <a:lnTo>
                  <a:pt x="0" y="1060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20755" y="11128232"/>
            <a:ext cx="1311426" cy="1626574"/>
          </a:xfrm>
          <a:custGeom>
            <a:avLst/>
            <a:gdLst/>
            <a:ahLst/>
            <a:cxnLst/>
            <a:rect r="r" b="b" t="t" l="l"/>
            <a:pathLst>
              <a:path h="1626574" w="1311426">
                <a:moveTo>
                  <a:pt x="0" y="0"/>
                </a:moveTo>
                <a:lnTo>
                  <a:pt x="1311425" y="0"/>
                </a:lnTo>
                <a:lnTo>
                  <a:pt x="1311425" y="1626574"/>
                </a:lnTo>
                <a:lnTo>
                  <a:pt x="0" y="1626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17920" y="15582966"/>
            <a:ext cx="1517095" cy="1450722"/>
          </a:xfrm>
          <a:custGeom>
            <a:avLst/>
            <a:gdLst/>
            <a:ahLst/>
            <a:cxnLst/>
            <a:rect r="r" b="b" t="t" l="l"/>
            <a:pathLst>
              <a:path h="1450722" w="1517095">
                <a:moveTo>
                  <a:pt x="0" y="0"/>
                </a:moveTo>
                <a:lnTo>
                  <a:pt x="1517095" y="0"/>
                </a:lnTo>
                <a:lnTo>
                  <a:pt x="1517095" y="1450722"/>
                </a:lnTo>
                <a:lnTo>
                  <a:pt x="0" y="1450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2811705" y="12900128"/>
            <a:ext cx="13269912" cy="120636"/>
          </a:xfrm>
          <a:custGeom>
            <a:avLst/>
            <a:gdLst/>
            <a:ahLst/>
            <a:cxnLst/>
            <a:rect r="r" b="b" t="t" l="l"/>
            <a:pathLst>
              <a:path h="120636" w="13269912">
                <a:moveTo>
                  <a:pt x="0" y="0"/>
                </a:moveTo>
                <a:lnTo>
                  <a:pt x="13269912" y="0"/>
                </a:lnTo>
                <a:lnTo>
                  <a:pt x="13269912" y="120636"/>
                </a:lnTo>
                <a:lnTo>
                  <a:pt x="0" y="120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w="38100" cap="sq">
            <a:solidFill>
              <a:srgbClr val="487A8F"/>
            </a:solidFill>
            <a:prstDash val="sysDot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537992" y="1512000"/>
            <a:ext cx="2697022" cy="2096935"/>
          </a:xfrm>
          <a:custGeom>
            <a:avLst/>
            <a:gdLst/>
            <a:ahLst/>
            <a:cxnLst/>
            <a:rect r="r" b="b" t="t" l="l"/>
            <a:pathLst>
              <a:path h="2096935" w="2697022">
                <a:moveTo>
                  <a:pt x="0" y="0"/>
                </a:moveTo>
                <a:lnTo>
                  <a:pt x="2697023" y="0"/>
                </a:lnTo>
                <a:lnTo>
                  <a:pt x="2697023" y="2096935"/>
                </a:lnTo>
                <a:lnTo>
                  <a:pt x="0" y="20969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305797" y="10484967"/>
            <a:ext cx="9302203" cy="2760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35"/>
              </a:lnSpc>
            </a:pPr>
            <a:r>
              <a:rPr lang="en-US" sz="3810">
                <a:solidFill>
                  <a:srgbClr val="000000"/>
                </a:solidFill>
                <a:latin typeface="Calibri (MS)"/>
              </a:rPr>
              <a:t>Croisement des perspectives des professionnels et du  patient =  reconstitution du "puzzle" de l'EIAS pour une meilleure qualité d’analyse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98091" y="14406196"/>
            <a:ext cx="9578357" cy="5465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5"/>
              </a:lnSpc>
            </a:pPr>
            <a:r>
              <a:rPr lang="en-US" sz="3810">
                <a:solidFill>
                  <a:srgbClr val="000000"/>
                </a:solidFill>
                <a:latin typeface="Calibri (MS)"/>
              </a:rPr>
              <a:t>"On peut apporter une amélioration, que ce soit plus confortable pour les autres patients"</a:t>
            </a:r>
          </a:p>
          <a:p>
            <a:pPr algn="ctr">
              <a:lnSpc>
                <a:spcPts val="5335"/>
              </a:lnSpc>
            </a:pPr>
            <a:r>
              <a:rPr lang="en-US" sz="3810">
                <a:solidFill>
                  <a:srgbClr val="000000"/>
                </a:solidFill>
                <a:latin typeface="Calibri (MS)"/>
              </a:rPr>
              <a:t>"Le point de vue du patient est riche et modifie la perception"</a:t>
            </a:r>
          </a:p>
          <a:p>
            <a:pPr algn="ctr">
              <a:lnSpc>
                <a:spcPts val="5335"/>
              </a:lnSpc>
            </a:pPr>
          </a:p>
          <a:p>
            <a:pPr algn="ctr" marL="0" indent="0" lvl="0">
              <a:lnSpc>
                <a:spcPts val="5335"/>
              </a:lnSpc>
              <a:spcBef>
                <a:spcPct val="0"/>
              </a:spcBef>
            </a:pPr>
            <a:r>
              <a:rPr lang="en-US" sz="3810">
                <a:solidFill>
                  <a:srgbClr val="000000"/>
                </a:solidFill>
                <a:latin typeface="Calibri (MS)"/>
              </a:rPr>
              <a:t>Recueillir le</a:t>
            </a:r>
            <a:r>
              <a:rPr lang="en-US" sz="3810">
                <a:solidFill>
                  <a:srgbClr val="000000"/>
                </a:solidFill>
                <a:latin typeface="Calibri (MS) Bold"/>
              </a:rPr>
              <a:t> récit du patient</a:t>
            </a:r>
            <a:r>
              <a:rPr lang="en-US" sz="3810">
                <a:solidFill>
                  <a:srgbClr val="000000"/>
                </a:solidFill>
                <a:latin typeface="Calibri (MS)"/>
              </a:rPr>
              <a:t> pour compléter l'analyse pluri-professionnelle de l'EIAS et améliorer ensemble la qualité et la sécurité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36168" y="7206359"/>
            <a:ext cx="9302203" cy="813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4"/>
              </a:lnSpc>
              <a:spcBef>
                <a:spcPct val="0"/>
              </a:spcBef>
            </a:pPr>
            <a:r>
              <a:rPr lang="en-US" sz="3865">
                <a:solidFill>
                  <a:srgbClr val="000000"/>
                </a:solidFill>
                <a:latin typeface="Calibri (MS)"/>
              </a:rPr>
              <a:t>le patient = témoin clé du processus de soins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006663" y="1575911"/>
            <a:ext cx="11900470" cy="2434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36"/>
              </a:lnSpc>
              <a:spcBef>
                <a:spcPct val="0"/>
              </a:spcBef>
            </a:pPr>
            <a:r>
              <a:rPr lang="en-US" sz="7027">
                <a:solidFill>
                  <a:srgbClr val="000000"/>
                </a:solidFill>
                <a:latin typeface="Calibri (MS) Bold"/>
              </a:rPr>
              <a:t>Et si on écoutait le patient</a:t>
            </a:r>
            <a:r>
              <a:rPr lang="en-US" sz="7027" u="none">
                <a:solidFill>
                  <a:srgbClr val="000000"/>
                </a:solidFill>
                <a:latin typeface="Calibri (MS) Bold"/>
              </a:rPr>
              <a:t> ? </a:t>
            </a:r>
          </a:p>
          <a:p>
            <a:pPr algn="ctr" marL="0" indent="0" lvl="0">
              <a:lnSpc>
                <a:spcPts val="9136"/>
              </a:lnSpc>
              <a:spcBef>
                <a:spcPct val="0"/>
              </a:spcBef>
            </a:pPr>
            <a:r>
              <a:rPr lang="en-US" sz="7027" u="none">
                <a:solidFill>
                  <a:srgbClr val="000000"/>
                </a:solidFill>
                <a:latin typeface="Calibri (MS) Bold"/>
              </a:rPr>
              <a:t>Sa voix compte 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773045" y="20844255"/>
            <a:ext cx="3910806" cy="257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"/>
              </a:rPr>
              <a:t>CEPPRAAL- projet récit patient-octobre 2023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9955" y="5010908"/>
            <a:ext cx="13976985" cy="1010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libri (MS) Bold"/>
              </a:rPr>
              <a:t>Recueil du récit du patient dans l’analyse d’un EIAS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45437A7BBE944BCFF63D6630C5A4D" ma:contentTypeVersion="10" ma:contentTypeDescription="Crée un document." ma:contentTypeScope="" ma:versionID="b84b873473f3001e4c241dc9cd7c0de5">
  <xsd:schema xmlns:xsd="http://www.w3.org/2001/XMLSchema" xmlns:xs="http://www.w3.org/2001/XMLSchema" xmlns:p="http://schemas.microsoft.com/office/2006/metadata/properties" xmlns:ns2="d8d52060-47a6-4625-9d3f-04954d3f624c" xmlns:ns3="72046073-8ca5-4033-8f6a-f950c3a773e4" targetNamespace="http://schemas.microsoft.com/office/2006/metadata/properties" ma:root="true" ma:fieldsID="bb390d0a68169204408484a690d085b8" ns2:_="" ns3:_="">
    <xsd:import namespace="d8d52060-47a6-4625-9d3f-04954d3f624c"/>
    <xsd:import namespace="72046073-8ca5-4033-8f6a-f950c3a773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52060-47a6-4625-9d3f-04954d3f62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46073-8ca5-4033-8f6a-f950c3a773e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BDF0EE-295D-4F17-892C-B765ADF82986}"/>
</file>

<file path=customXml/itemProps2.xml><?xml version="1.0" encoding="utf-8"?>
<ds:datastoreItem xmlns:ds="http://schemas.openxmlformats.org/officeDocument/2006/customXml" ds:itemID="{4221750B-75C0-45CD-BE1F-FF2F4AAF71D0}"/>
</file>

<file path=customXml/itemProps3.xml><?xml version="1.0" encoding="utf-8"?>
<ds:datastoreItem xmlns:ds="http://schemas.openxmlformats.org/officeDocument/2006/customXml" ds:itemID="{F99933CC-C660-4573-B0CF-0E68490E2C0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 récit patient VF</dc:title>
  <cp:revision>1</cp:revision>
  <dcterms:created xsi:type="dcterms:W3CDTF">2006-08-16T00:00:00Z</dcterms:created>
  <dcterms:modified xsi:type="dcterms:W3CDTF">2011-08-01T06:04:30Z</dcterms:modified>
  <dc:identifier>DAFDGxTYKlE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0x010100B6C45437A7BBE944BCFF63D6630C5A4D</vt:lpwstr>
  </property>
</Properties>
</file>